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643050"/>
            <a:ext cx="7772400" cy="1470025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Тема урока: Вводные предложения и омонимичные конструкции.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4286256"/>
            <a:ext cx="6400800" cy="2186006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Презентацию подготовила: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Феськова</a:t>
            </a:r>
            <a:r>
              <a:rPr lang="ru-RU" sz="2000" dirty="0" smtClean="0">
                <a:solidFill>
                  <a:schemeClr val="tx1"/>
                </a:solidFill>
              </a:rPr>
              <a:t> Людмила Анатольевна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учитель русского языка и литературы                                                                                                                   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МБОУ «</a:t>
            </a:r>
            <a:r>
              <a:rPr lang="ru-RU" sz="2000" dirty="0" err="1" smtClean="0">
                <a:solidFill>
                  <a:schemeClr val="tx1"/>
                </a:solidFill>
              </a:rPr>
              <a:t>Спутниковская</a:t>
            </a:r>
            <a:r>
              <a:rPr lang="ru-RU" sz="2000" dirty="0" smtClean="0">
                <a:solidFill>
                  <a:schemeClr val="tx1"/>
                </a:solidFill>
              </a:rPr>
              <a:t> СОШ»                                                                                                                                         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П.Первомайский</a:t>
            </a:r>
          </a:p>
          <a:p>
            <a:pPr algn="r"/>
            <a:r>
              <a:rPr lang="ru-RU" sz="2000" dirty="0" err="1" smtClean="0">
                <a:solidFill>
                  <a:schemeClr val="tx1"/>
                </a:solidFill>
              </a:rPr>
              <a:t>Светлинского</a:t>
            </a:r>
            <a:r>
              <a:rPr lang="ru-RU" sz="2000" dirty="0" smtClean="0">
                <a:solidFill>
                  <a:schemeClr val="tx1"/>
                </a:solidFill>
              </a:rPr>
              <a:t> района 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Оренбургской области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772400" cy="1362075"/>
          </a:xfrm>
        </p:spPr>
        <p:txBody>
          <a:bodyPr>
            <a:noAutofit/>
          </a:bodyPr>
          <a:lstStyle/>
          <a:p>
            <a:r>
              <a:rPr lang="ru-RU" sz="3200" dirty="0" smtClean="0"/>
              <a:t>Цель </a:t>
            </a:r>
            <a:r>
              <a:rPr lang="ru-RU" sz="3200" dirty="0" err="1" smtClean="0"/>
              <a:t>урока:Знать</a:t>
            </a:r>
            <a:r>
              <a:rPr lang="ru-RU" sz="3200" dirty="0" smtClean="0"/>
              <a:t> функцию вводных слов в предложении, определяя принадлежность вводного слова смысловой группе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2500306"/>
            <a:ext cx="8280431" cy="435769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Задачи урока: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уметь опознавать вводные слова, правильно расставлять знаки препинания при них; выразительно и правильно читать предложения, используя интонацию </a:t>
            </a:r>
            <a:r>
              <a:rPr lang="ru-R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вводности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;</a:t>
            </a:r>
            <a:endParaRPr lang="ru-RU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уметь находить слова, сходные по функции с вводными, но не являющимися таковыми;</a:t>
            </a: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-обобщить и систематизировать знания по теме, углубив понятие об изучаемом языковом явлении.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-формирование мотивации к дальнейшему овладению правописанием, способствующим обогащению речи школьников вводными словами.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-воспитывать интерес к познанию нового, воспитание самостоятельности и ответственности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7772400" cy="136207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Фронтальный опрос по теме «Вводные слова»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1357298"/>
            <a:ext cx="7772400" cy="4857784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1.Какие слова являются вводными?</a:t>
            </a:r>
          </a:p>
          <a:p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2.Какие группы вводных слов по значению вам известны?</a:t>
            </a:r>
          </a:p>
          <a:p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3.В какой части предложения могут находиться вводные слова?</a:t>
            </a:r>
          </a:p>
          <a:p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4.Как обособляются вводные слова?</a:t>
            </a:r>
          </a:p>
          <a:p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5.Являются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ли вводные слова членами предложения? Почему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6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7929618" cy="2214578"/>
          </a:xfrm>
        </p:spPr>
        <p:txBody>
          <a:bodyPr>
            <a:normAutofit fontScale="90000"/>
          </a:bodyPr>
          <a:lstStyle/>
          <a:p>
            <a:r>
              <a:rPr lang="ru-RU" sz="4400" dirty="0" smtClean="0"/>
              <a:t>Актуализация знаний</a:t>
            </a:r>
            <a:br>
              <a:rPr lang="ru-RU" sz="4400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Прочитайте  предложения. </a:t>
            </a:r>
            <a:br>
              <a:rPr lang="ru-RU" dirty="0" smtClean="0"/>
            </a:br>
            <a:r>
              <a:rPr lang="ru-RU" dirty="0" smtClean="0"/>
              <a:t>Чем </a:t>
            </a:r>
            <a:r>
              <a:rPr lang="ru-RU" dirty="0" smtClean="0"/>
              <a:t>, по-вашему, они интересны?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472" y="3786190"/>
            <a:ext cx="7772400" cy="2665427"/>
          </a:xfrm>
        </p:spPr>
        <p:txBody>
          <a:bodyPr>
            <a:normAutofit fontScale="25000" lnSpcReduction="20000"/>
          </a:bodyPr>
          <a:lstStyle/>
          <a:p>
            <a:r>
              <a:rPr lang="ru-RU" sz="100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Друзья</a:t>
            </a:r>
            <a:r>
              <a:rPr lang="ru-RU" sz="100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будем строить дом (по) моему проекту</a:t>
            </a:r>
            <a:r>
              <a:rPr lang="ru-RU" sz="100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endParaRPr lang="ru-RU" sz="10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sz="100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100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Отреставрируем</a:t>
            </a:r>
            <a:r>
              <a:rPr lang="ru-RU" sz="100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отремонтируем и сделаем всё (по) моему.</a:t>
            </a:r>
            <a:endParaRPr lang="ru-RU" sz="10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sz="100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sz="100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100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(</a:t>
            </a:r>
            <a:r>
              <a:rPr lang="ru-RU" sz="100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По) моему, знания условий строительства просто необходимы.</a:t>
            </a:r>
            <a:endParaRPr lang="ru-RU" sz="10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7772400" cy="136207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Открытие новых знаний «Подумай!» </a:t>
            </a:r>
            <a:r>
              <a:rPr lang="ru-RU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(знаки препинания не поставлены)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2428869"/>
            <a:ext cx="8280431" cy="4429132"/>
          </a:xfrm>
        </p:spPr>
        <p:txBody>
          <a:bodyPr>
            <a:normAutofit lnSpcReduction="10000"/>
          </a:bodyPr>
          <a:lstStyle/>
          <a:p>
            <a:pPr lvl="0">
              <a:buFont typeface="Arial" pitchFamily="34" charset="0"/>
              <a:buChar char="•"/>
            </a:pPr>
            <a:r>
              <a:rPr lang="ru-RU" sz="2400" b="1" i="1" dirty="0" smtClean="0">
                <a:solidFill>
                  <a:schemeClr val="tx1"/>
                </a:solidFill>
              </a:rPr>
              <a:t> Их </a:t>
            </a:r>
            <a:r>
              <a:rPr lang="ru-RU" sz="2400" b="1" i="1" dirty="0" smtClean="0">
                <a:solidFill>
                  <a:schemeClr val="tx1"/>
                </a:solidFill>
              </a:rPr>
              <a:t>неудовольствие очевидно.</a:t>
            </a: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Очевидно это апрельская капель…</a:t>
            </a: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Солнце светило ярко однако не грело.</a:t>
            </a: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Сегодня на улице однако вовсе не весенняя погода.</a:t>
            </a:r>
            <a:endParaRPr lang="ru-RU" sz="2400" dirty="0" smtClean="0">
              <a:solidFill>
                <a:schemeClr val="tx1"/>
              </a:solidFill>
            </a:endParaRPr>
          </a:p>
          <a:p>
            <a:pPr lvl="0"/>
            <a:r>
              <a:rPr lang="ru-RU" sz="2400" b="1" i="1" dirty="0" smtClean="0">
                <a:solidFill>
                  <a:schemeClr val="tx1"/>
                </a:solidFill>
              </a:rPr>
              <a:t> </a:t>
            </a:r>
          </a:p>
          <a:p>
            <a:pPr lvl="0">
              <a:buFont typeface="Arial" pitchFamily="34" charset="0"/>
              <a:buChar char="•"/>
            </a:pPr>
            <a:r>
              <a:rPr lang="ru-RU" sz="2400" b="1" i="1" dirty="0" smtClean="0">
                <a:solidFill>
                  <a:schemeClr val="tx1"/>
                </a:solidFill>
              </a:rPr>
              <a:t>Естественно </a:t>
            </a:r>
            <a:r>
              <a:rPr lang="ru-RU" sz="2400" b="1" i="1" dirty="0" smtClean="0">
                <a:solidFill>
                  <a:schemeClr val="tx1"/>
                </a:solidFill>
              </a:rPr>
              <a:t>все ждут прихода тёплого времени года.</a:t>
            </a: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Ваши распоряжения естественно подводят нас к правильному решению.</a:t>
            </a: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Действительно многие весной испытывают особый эмоциональный подъём.</a:t>
            </a: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Приглашение действительно на всю неделю.</a:t>
            </a:r>
            <a:endParaRPr lang="ru-RU" sz="2400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Алгоритм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500034" y="2714620"/>
            <a:ext cx="776353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Проверить, является ли слово членом предложения (входит в его структуру)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3000372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нет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357158" y="3643314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Отвечает ли на самостоятельный                         Выражает ли это слово отношение 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вопрос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                                                  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говорящего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к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сообщаемому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                               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68580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285720" y="4929198"/>
            <a:ext cx="864399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да                      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нет                                   да                                  нет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самостоят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                      служебная                        вводное                          другой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часть речи          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часть речи                          слово                   осложняющий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эл-т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57256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Изучение особенностей употребления слов НАКОНЕЦ, ОДНАКО, ЗНАЧИТ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4" y="1219568"/>
          <a:ext cx="9001156" cy="5638432"/>
        </p:xfrm>
        <a:graphic>
          <a:graphicData uri="http://schemas.openxmlformats.org/drawingml/2006/table">
            <a:tbl>
              <a:tblPr/>
              <a:tblGrid>
                <a:gridCol w="1905923"/>
                <a:gridCol w="3826285"/>
                <a:gridCol w="3268948"/>
              </a:tblGrid>
              <a:tr h="619126">
                <a:tc>
                  <a:txBody>
                    <a:bodyPr/>
                    <a:lstStyle/>
                    <a:p>
                      <a:pPr indent="4495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СЛОВО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  ЯВЛЯЕТСЯ ВВОДНЫМ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НЕ ЯВЛЯЕТСЯ ВВОДНЫМ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7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НАКОНЕЦ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В значении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 и ещё,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указывает на связь мыслей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В значении</a:t>
                      </a: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 наконец-то, под конец, напоследок, после всего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ОДНАКО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В середине или в конце простого предложения, в том числе в составе сложного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Если начинает вторую часть сложного предложения, по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смыслу = но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; в начале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простогопредложения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1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ЗНАЧИТ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В значении следствия,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стало быть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Равно по значению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означает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7772400" cy="1362075"/>
          </a:xfrm>
        </p:spPr>
        <p:txBody>
          <a:bodyPr/>
          <a:lstStyle/>
          <a:p>
            <a:r>
              <a:rPr lang="ru-RU" dirty="0" smtClean="0"/>
              <a:t>Подготовка </a:t>
            </a:r>
            <a:r>
              <a:rPr lang="ru-RU" dirty="0" smtClean="0"/>
              <a:t>к ОГЭ, задание 10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785926"/>
            <a:ext cx="8929718" cy="485778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1)В </a:t>
            </a:r>
            <a:r>
              <a:rPr lang="ru-RU" dirty="0" err="1" smtClean="0">
                <a:solidFill>
                  <a:schemeClr val="tx1"/>
                </a:solidFill>
              </a:rPr>
              <a:t>приведѐнных </a:t>
            </a:r>
            <a:r>
              <a:rPr lang="ru-RU" dirty="0" smtClean="0">
                <a:solidFill>
                  <a:schemeClr val="tx1"/>
                </a:solidFill>
              </a:rPr>
              <a:t>ниже предложениях из прочитанного текста пронумерованы все запятые. Выпишите все цифры, обозначающие запятые при </a:t>
            </a:r>
            <a:r>
              <a:rPr lang="ru-RU" b="1" dirty="0" smtClean="0">
                <a:solidFill>
                  <a:schemeClr val="tx1"/>
                </a:solidFill>
              </a:rPr>
              <a:t>вводном слове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– Нам надо на симферопольский </a:t>
            </a:r>
            <a:r>
              <a:rPr lang="ru-RU" b="1" dirty="0" err="1" smtClean="0">
                <a:solidFill>
                  <a:schemeClr val="tx1"/>
                </a:solidFill>
              </a:rPr>
              <a:t>самолѐт</a:t>
            </a:r>
            <a:r>
              <a:rPr lang="ru-RU" b="1" dirty="0" smtClean="0">
                <a:solidFill>
                  <a:schemeClr val="tx1"/>
                </a:solidFill>
              </a:rPr>
              <a:t>,(1) он улетает через два часа.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– Два часа? – переспросил мальчик. – Может быть,(2) мы успеем купить краски.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– Ты же видишь,(3) какая погода? – сказала мать. – Сейчас дождь,(4) и,(5) следовательно,(6) ты можешь простудиться. Краски купим на обратном пути. 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2)В </a:t>
            </a:r>
            <a:r>
              <a:rPr lang="ru-RU" dirty="0" err="1" smtClean="0">
                <a:solidFill>
                  <a:schemeClr val="tx1"/>
                </a:solidFill>
              </a:rPr>
              <a:t>приведѐнных </a:t>
            </a:r>
            <a:r>
              <a:rPr lang="ru-RU" dirty="0" smtClean="0">
                <a:solidFill>
                  <a:schemeClr val="tx1"/>
                </a:solidFill>
              </a:rPr>
              <a:t>ниже предложениях из прочитанного текста пронумерованы все запятые. Выпишите все цифры, обозначающие запятые при </a:t>
            </a:r>
            <a:r>
              <a:rPr lang="ru-RU" b="1" dirty="0" smtClean="0">
                <a:solidFill>
                  <a:schemeClr val="tx1"/>
                </a:solidFill>
              </a:rPr>
              <a:t>вводном слове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– Мне надо на Кара – Сук,(1) – сказал Сергей.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– Это правее,(2) километра три отсюда. А вы,(3) видимо,(4) не здешний?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– Будь я здешний,(5) разве бы я заблудился? – </a:t>
            </a:r>
            <a:r>
              <a:rPr lang="ru-RU" b="1" dirty="0" err="1" smtClean="0">
                <a:solidFill>
                  <a:schemeClr val="tx1"/>
                </a:solidFill>
              </a:rPr>
              <a:t>раздражѐнно </a:t>
            </a:r>
            <a:r>
              <a:rPr lang="ru-RU" b="1" dirty="0" smtClean="0">
                <a:solidFill>
                  <a:schemeClr val="tx1"/>
                </a:solidFill>
              </a:rPr>
              <a:t>заметил Сергей. 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642918"/>
            <a:ext cx="7772400" cy="1362075"/>
          </a:xfrm>
        </p:spPr>
        <p:txBody>
          <a:bodyPr/>
          <a:lstStyle/>
          <a:p>
            <a:r>
              <a:rPr lang="ru-RU" sz="6000" dirty="0" smtClean="0"/>
              <a:t>Ответы:</a:t>
            </a:r>
            <a:endParaRPr lang="ru-RU" sz="6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7224" y="3857628"/>
            <a:ext cx="7772400" cy="1500187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</a:rPr>
              <a:t> 2,5,6;</a:t>
            </a:r>
            <a:endParaRPr lang="ru-RU" sz="6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</a:rPr>
              <a:t> 2</a:t>
            </a: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</a:rPr>
              <a:t>3, </a:t>
            </a:r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</a:rPr>
              <a:t>4.</a:t>
            </a:r>
            <a:endParaRPr lang="ru-RU" sz="6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7772400" cy="1362075"/>
          </a:xfrm>
        </p:spPr>
        <p:txBody>
          <a:bodyPr/>
          <a:lstStyle/>
          <a:p>
            <a:r>
              <a:rPr lang="ru-RU" dirty="0" smtClean="0"/>
              <a:t>Подведение итогов. Рефлексия.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357430"/>
            <a:ext cx="7772400" cy="4071967"/>
          </a:xfrm>
        </p:spPr>
        <p:txBody>
          <a:bodyPr>
            <a:normAutofit fontScale="92500" lnSpcReduction="20000"/>
          </a:bodyPr>
          <a:lstStyle/>
          <a:p>
            <a:pPr lvl="0">
              <a:buFont typeface="Arial" pitchFamily="34" charset="0"/>
              <a:buChar char="•"/>
            </a:pP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Что на уроке было главным? Полезно ли в жизни будет умение, приобретённое на уроке?</a:t>
            </a:r>
          </a:p>
          <a:p>
            <a:pPr lvl="0">
              <a:buFont typeface="Arial" pitchFamily="34" charset="0"/>
              <a:buChar char="•"/>
            </a:pP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Добились ли мы поставленных целей?</a:t>
            </a:r>
          </a:p>
          <a:p>
            <a:pPr lvl="0">
              <a:buFont typeface="Arial" pitchFamily="34" charset="0"/>
              <a:buChar char="•"/>
            </a:pP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Что было интересным?                                            </a:t>
            </a:r>
          </a:p>
          <a:p>
            <a:pPr lvl="0">
              <a:buFont typeface="Arial" pitchFamily="34" charset="0"/>
              <a:buChar char="•"/>
            </a:pP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Чему научились? В чём вы теперь, безусловно, уверены?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Домашнее задание</a:t>
            </a:r>
            <a:r>
              <a:rPr lang="ru-RU" sz="4800" dirty="0" smtClean="0"/>
              <a:t>: Упр. 266, 269 по заданию</a:t>
            </a:r>
            <a:br>
              <a:rPr lang="ru-RU" sz="4800" dirty="0" smtClean="0"/>
            </a:br>
            <a:endParaRPr lang="ru-RU" sz="4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т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36</TotalTime>
  <Words>634</Words>
  <PresentationFormat>Экран (4:3)</PresentationFormat>
  <Paragraphs>86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Тема урока: Вводные предложения и омонимичные конструкции. </vt:lpstr>
      <vt:lpstr>Цель урока:Знать функцию вводных слов в предложении, определяя принадлежность вводного слова смысловой группе </vt:lpstr>
      <vt:lpstr>Фронтальный опрос по теме «Вводные слова» </vt:lpstr>
      <vt:lpstr>Актуализация знаний   Прочитайте  предложения.  Чем , по-вашему, они интересны?  </vt:lpstr>
      <vt:lpstr>Открытие новых знаний «Подумай!» (знаки препинания не поставлены) </vt:lpstr>
      <vt:lpstr>Алгоритм </vt:lpstr>
      <vt:lpstr>Изучение особенностей употребления слов НАКОНЕЦ, ОДНАКО, ЗНАЧИТ </vt:lpstr>
      <vt:lpstr>Подготовка к ОГЭ, задание 10</vt:lpstr>
      <vt:lpstr>Ответы:</vt:lpstr>
      <vt:lpstr>Подведение итогов. Рефлексия.</vt:lpstr>
      <vt:lpstr>Домашнее задание: Упр. 266, 269 по заданию 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Вводные предложения и омонимичные конструкции. </dc:title>
  <dc:creator>Acer</dc:creator>
  <cp:lastModifiedBy>Acer</cp:lastModifiedBy>
  <cp:revision>5</cp:revision>
  <dcterms:created xsi:type="dcterms:W3CDTF">2017-08-24T19:58:21Z</dcterms:created>
  <dcterms:modified xsi:type="dcterms:W3CDTF">2017-08-24T20:44:43Z</dcterms:modified>
</cp:coreProperties>
</file>